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rchiv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Archivo-bold.fntdata"/><Relationship Id="rId10" Type="http://schemas.openxmlformats.org/officeDocument/2006/relationships/slide" Target="slides/slide5.xml"/><Relationship Id="rId32" Type="http://schemas.openxmlformats.org/officeDocument/2006/relationships/font" Target="fonts/Archivo-regular.fntdata"/><Relationship Id="rId13" Type="http://schemas.openxmlformats.org/officeDocument/2006/relationships/slide" Target="slides/slide8.xml"/><Relationship Id="rId35" Type="http://schemas.openxmlformats.org/officeDocument/2006/relationships/font" Target="fonts/Archivo-boldItalic.fntdata"/><Relationship Id="rId12" Type="http://schemas.openxmlformats.org/officeDocument/2006/relationships/slide" Target="slides/slide7.xml"/><Relationship Id="rId34" Type="http://schemas.openxmlformats.org/officeDocument/2006/relationships/font" Target="fonts/Archiv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a7147e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da7147e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da7147ef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da7147ef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da7147e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da7147e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Sunny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da7147ef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da7147ef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da7147ef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da7147ef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/>
        </p:nvSpPr>
        <p:spPr>
          <a:xfrm>
            <a:off x="244725" y="3996750"/>
            <a:ext cx="8748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Verdana"/>
                <a:ea typeface="Verdana"/>
                <a:cs typeface="Verdana"/>
                <a:sym typeface="Verdana"/>
              </a:rPr>
              <a:t>Team 3: 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Verdana"/>
                <a:ea typeface="Verdana"/>
                <a:cs typeface="Verdana"/>
                <a:sym typeface="Verdana"/>
              </a:rPr>
              <a:t>Hank Kataria, Tuyen Do, Nashwa Malik, Vedant, Sunny Khade, Matthew Joe</a:t>
            </a:r>
            <a:endParaRPr b="1" sz="2600">
              <a:solidFill>
                <a:srgbClr val="FFF0F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7" title="PittaRoss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350" y="1427575"/>
            <a:ext cx="5561349" cy="25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title="pitta-rosso-logo-png_seeklogo-441033.png"/>
          <p:cNvPicPr preferRelativeResize="0"/>
          <p:nvPr/>
        </p:nvPicPr>
        <p:blipFill rotWithShape="1">
          <a:blip r:embed="rId5">
            <a:alphaModFix/>
          </a:blip>
          <a:srcRect b="38601" l="0" r="0" t="38103"/>
          <a:stretch/>
        </p:blipFill>
        <p:spPr>
          <a:xfrm>
            <a:off x="2723804" y="512575"/>
            <a:ext cx="3567596" cy="8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2207725" y="1360950"/>
            <a:ext cx="49767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Thank </a:t>
            </a:r>
            <a:r>
              <a:rPr lang="en" sz="60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You!</a:t>
            </a:r>
            <a:endParaRPr sz="600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162600" y="304000"/>
            <a:ext cx="8892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08100" y="1175025"/>
            <a:ext cx="27471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little insight into PittaRosso: 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Major Italian shoe retailer with 200+ stores and high inventory levels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CEO Marcello Pace initiated a turnaround in 2019 (store closures, assortment overhaul, brand repositioning)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Introduced AI tool via Evo Pricing to optimize markdowns and promotions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8" title="About PittaRosso - visual selection-2.png"/>
          <p:cNvPicPr preferRelativeResize="0"/>
          <p:nvPr/>
        </p:nvPicPr>
        <p:blipFill rotWithShape="1">
          <a:blip r:embed="rId3">
            <a:alphaModFix/>
          </a:blip>
          <a:srcRect b="10026" l="10265" r="11075" t="8261"/>
          <a:stretch/>
        </p:blipFill>
        <p:spPr>
          <a:xfrm>
            <a:off x="3349700" y="1175025"/>
            <a:ext cx="5704899" cy="340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221100" y="242075"/>
            <a:ext cx="8701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Adoption of AI Tool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93700" y="955875"/>
            <a:ext cx="85566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Strategic adoption is essential for efficiency and growth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Why it’s a Good Idea: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Automates pricing across 200 stores and 39,000+ SKUs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Reduces aged inventory through SKU-specific markdowns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Aligns promotions with real-time demand and consumer behavior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Enhances marketing ROI by integrating top and bottom funnel insights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Risks &amp; Mitigation: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Internal resistance</a:t>
            </a:r>
            <a:r>
              <a:rPr lang="en" sz="1300">
                <a:solidFill>
                  <a:schemeClr val="dk2"/>
                </a:solidFill>
              </a:rPr>
              <a:t> → Cross-functional training + phased implementation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Unexpected AI recommendations</a:t>
            </a:r>
            <a:r>
              <a:rPr lang="en" sz="1300">
                <a:solidFill>
                  <a:schemeClr val="dk2"/>
                </a:solidFill>
              </a:rPr>
              <a:t> → Run controlled pilots and calibrate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/>
        </p:nvSpPr>
        <p:spPr>
          <a:xfrm>
            <a:off x="377425" y="212175"/>
            <a:ext cx="45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Verdana"/>
                <a:ea typeface="Verdana"/>
                <a:cs typeface="Verdana"/>
                <a:sym typeface="Verdana"/>
              </a:rPr>
              <a:t>AI Tool Owner</a:t>
            </a:r>
            <a:endParaRPr b="1"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4825" y="819575"/>
            <a:ext cx="51981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 </a:t>
            </a:r>
            <a:r>
              <a:rPr b="1" lang="en" sz="1100"/>
              <a:t>Designated Owner:</a:t>
            </a:r>
            <a:br>
              <a:rPr b="1" lang="en" sz="1100"/>
            </a:br>
            <a:r>
              <a:rPr lang="en" sz="1100"/>
              <a:t> </a:t>
            </a:r>
            <a:r>
              <a:rPr b="1" lang="en" sz="1100"/>
              <a:t>Valentina Labate – Head of Merchandise Planning &amp; Allocation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Why Labate’s Team: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Oversees pricing, assortment, and inventory – all inputs to the AI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Already leading system rollout and alignment with vendor (Evo Pricing)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Trusted by CEO; has deep merchandising experience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Governance Structure: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Cross-functional steering group with: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Finance (margins/cash flow)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Buying (category insights)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Marketing (campaign alignment)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(data accuracy + integration)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0" title="PittaRosso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25" y="325225"/>
            <a:ext cx="4060951" cy="47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211650" y="1272950"/>
            <a:ext cx="8720700" cy="3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Objective Function Recommendation: 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Maximize a balanced mix of </a:t>
            </a:r>
            <a:r>
              <a:rPr b="1" lang="en" sz="1500"/>
              <a:t>Sell-Through</a:t>
            </a:r>
            <a:r>
              <a:rPr lang="en" sz="1500"/>
              <a:t>, </a:t>
            </a:r>
            <a:r>
              <a:rPr b="1" lang="en" sz="1500"/>
              <a:t>Margin</a:t>
            </a:r>
            <a:r>
              <a:rPr lang="en" sz="1500"/>
              <a:t>, and </a:t>
            </a:r>
            <a:r>
              <a:rPr b="1" lang="en" sz="1500"/>
              <a:t>Revenue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Formula: Objective = 0.4 × Sell-Through + 0.3 × Gross Margin + 0.3 × Revenue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Why this Mix: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Sell-through</a:t>
            </a:r>
            <a:r>
              <a:rPr lang="en" sz="1500"/>
              <a:t> → Clears aging inventory, improves cash flow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Margin</a:t>
            </a:r>
            <a:r>
              <a:rPr lang="en" sz="1500"/>
              <a:t> → Maintains profitability in discount-heavy environment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Revenue</a:t>
            </a:r>
            <a:r>
              <a:rPr lang="en" sz="1500"/>
              <a:t> → Supports refinancing and liquidity targets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Next Step: </a:t>
            </a:r>
            <a:r>
              <a:rPr lang="en" sz="1500"/>
              <a:t>Adjust weights each season to reflect strategic priorities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162600" y="456400"/>
            <a:ext cx="8892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Objective Function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253475" y="473575"/>
            <a:ext cx="8656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Recommended Strategy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2"/>
          <p:cNvGrpSpPr/>
          <p:nvPr/>
        </p:nvGrpSpPr>
        <p:grpSpPr>
          <a:xfrm>
            <a:off x="779350" y="1249575"/>
            <a:ext cx="2486841" cy="3711155"/>
            <a:chOff x="1118213" y="283725"/>
            <a:chExt cx="2090837" cy="4076400"/>
          </a:xfrm>
        </p:grpSpPr>
        <p:sp>
          <p:nvSpPr>
            <p:cNvPr id="173" name="Google Shape;173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1118234" y="341749"/>
              <a:ext cx="2048100" cy="1886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1233860" y="47059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33333"/>
                  </a:solidFill>
                  <a:latin typeface="Verdana"/>
                  <a:ea typeface="Verdana"/>
                  <a:cs typeface="Verdana"/>
                  <a:sym typeface="Verdana"/>
                </a:rPr>
                <a:t>Markdown Strategy</a:t>
              </a:r>
              <a:endParaRPr b="1" sz="16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5400000">
              <a:off x="1938871" y="219949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1118213" y="2533093"/>
              <a:ext cx="2030400" cy="18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Focus on older and seasonal summer SKUs with low sell-through and high inventory.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Apply 20–30% markdowns selectively to boost sell-through.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Avoid discounting newer or high-margin items.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3328575" y="1249575"/>
            <a:ext cx="2486835" cy="3711399"/>
            <a:chOff x="1118218" y="283725"/>
            <a:chExt cx="2090832" cy="4076668"/>
          </a:xfrm>
        </p:grpSpPr>
        <p:sp>
          <p:nvSpPr>
            <p:cNvPr id="179" name="Google Shape;179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1118218" y="341749"/>
              <a:ext cx="2048100" cy="1886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1233923" y="1141362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Drive volume and urgency through limited-time offers aligned with seasonal shifts.</a:t>
              </a:r>
              <a:endParaRPr sz="12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33333"/>
                  </a:solidFill>
                  <a:latin typeface="Verdana"/>
                  <a:ea typeface="Verdana"/>
                  <a:cs typeface="Verdana"/>
                  <a:sym typeface="Verdana"/>
                </a:rPr>
                <a:t>Broad Promotions</a:t>
              </a:r>
              <a:endParaRPr b="1" sz="16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 rot="5400000">
              <a:off x="1938871" y="219949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1118302" y="2533093"/>
              <a:ext cx="2030400" cy="18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Launch “3 for 2” campaigns in late July to clear summer stock.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Target casual sandals and outdated designs.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Coordinate messaging across physical stores and online platforms.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2"/>
          <p:cNvGrpSpPr/>
          <p:nvPr/>
        </p:nvGrpSpPr>
        <p:grpSpPr>
          <a:xfrm>
            <a:off x="5877800" y="1249575"/>
            <a:ext cx="2486829" cy="3711155"/>
            <a:chOff x="1118224" y="283725"/>
            <a:chExt cx="2090826" cy="4076400"/>
          </a:xfrm>
        </p:grpSpPr>
        <p:sp>
          <p:nvSpPr>
            <p:cNvPr id="186" name="Google Shape;186;p2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118224" y="341749"/>
              <a:ext cx="2048100" cy="1886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233923" y="1141362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Engage high-intent customers through personalized, cost-effective digital outreach.</a:t>
              </a:r>
              <a:endParaRPr sz="12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33333"/>
                  </a:solidFill>
                  <a:latin typeface="Verdana"/>
                  <a:ea typeface="Verdana"/>
                  <a:cs typeface="Verdana"/>
                  <a:sym typeface="Verdana"/>
                </a:rPr>
                <a:t>Online Marketing Spend</a:t>
              </a:r>
              <a:endParaRPr b="1" sz="16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 rot="5400000">
              <a:off x="1938871" y="219949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1118308" y="2533093"/>
              <a:ext cx="2030400" cy="18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Allocate €15,000–€20,000 to loyalty-targeted email and SMS campaigns.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A/B test content and timing for better performance.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Highlight active promotions like markdowns and 3x2 offers.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2" name="Google Shape;192;p22"/>
          <p:cNvSpPr/>
          <p:nvPr/>
        </p:nvSpPr>
        <p:spPr>
          <a:xfrm>
            <a:off x="943381" y="2018243"/>
            <a:ext cx="2158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Accelerate inventory turnover by targeting low-performing SKUs with strategic discounts.</a:t>
            </a:r>
            <a:endParaRPr sz="1200">
              <a:solidFill>
                <a:srgbClr val="1D7E7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253475" y="473575"/>
            <a:ext cx="8656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Recommended Strategy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3"/>
          <p:cNvGrpSpPr/>
          <p:nvPr/>
        </p:nvGrpSpPr>
        <p:grpSpPr>
          <a:xfrm>
            <a:off x="1534825" y="1101898"/>
            <a:ext cx="6004005" cy="3535054"/>
            <a:chOff x="1169803" y="283725"/>
            <a:chExt cx="2048100" cy="4076400"/>
          </a:xfrm>
        </p:grpSpPr>
        <p:sp>
          <p:nvSpPr>
            <p:cNvPr id="200" name="Google Shape;200;p2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169803" y="460385"/>
              <a:ext cx="2048100" cy="777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400"/>
                </a:spcBef>
                <a:spcAft>
                  <a:spcPts val="400"/>
                </a:spcAft>
                <a:buNone/>
              </a:pPr>
              <a:r>
                <a:rPr b="1" lang="en" sz="1300"/>
                <a:t>Output Value (Cell E12)</a:t>
              </a:r>
              <a:endParaRPr b="1" sz="1300"/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1784835" y="1565804"/>
              <a:ext cx="725700" cy="2463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/>
        </p:nvSpPr>
        <p:spPr>
          <a:xfrm>
            <a:off x="1696925" y="2468375"/>
            <a:ext cx="5769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/>
              <a:t>E12 Result: 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/>
              <a:t>Reflects the optimized financial outcome based on AI-driven recommendations.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b="1" lang="en" sz="1200"/>
              <a:t>Likely Outcome: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/>
              <a:t>Higher than traditional methods, combining markdowns, promotions, and online marketing for improved results.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253475" y="473575"/>
            <a:ext cx="8656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Recommended Strategy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4"/>
          <p:cNvGrpSpPr/>
          <p:nvPr/>
        </p:nvGrpSpPr>
        <p:grpSpPr>
          <a:xfrm>
            <a:off x="1123012" y="1264231"/>
            <a:ext cx="6630724" cy="2981479"/>
            <a:chOff x="1169801" y="283725"/>
            <a:chExt cx="2048100" cy="4076400"/>
          </a:xfrm>
        </p:grpSpPr>
        <p:sp>
          <p:nvSpPr>
            <p:cNvPr id="211" name="Google Shape;211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1169801" y="414460"/>
              <a:ext cx="2048100" cy="860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4"/>
          <p:cNvSpPr txBox="1"/>
          <p:nvPr/>
        </p:nvSpPr>
        <p:spPr>
          <a:xfrm>
            <a:off x="1358625" y="1358625"/>
            <a:ext cx="592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/>
              <a:t>                                </a:t>
            </a:r>
            <a:r>
              <a:rPr b="1" lang="en" sz="1500"/>
              <a:t>Why This is the Best Strategy?</a:t>
            </a:r>
            <a:endParaRPr b="1" sz="1500"/>
          </a:p>
        </p:txBody>
      </p:sp>
      <p:sp>
        <p:nvSpPr>
          <p:cNvPr id="214" name="Google Shape;214;p24"/>
          <p:cNvSpPr txBox="1"/>
          <p:nvPr/>
        </p:nvSpPr>
        <p:spPr>
          <a:xfrm>
            <a:off x="1203575" y="2060050"/>
            <a:ext cx="31527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Balanced Approach</a:t>
            </a:r>
            <a:br>
              <a:rPr b="1" lang="en" sz="1200"/>
            </a:br>
            <a:r>
              <a:rPr lang="en" sz="1200"/>
              <a:t> • Maximizes revenue</a:t>
            </a:r>
            <a:br>
              <a:rPr lang="en" sz="1200"/>
            </a:br>
            <a:r>
              <a:rPr lang="en" sz="1200"/>
              <a:t> • Maintains healthy margins</a:t>
            </a:r>
            <a:br>
              <a:rPr lang="en" sz="1200"/>
            </a:br>
            <a:r>
              <a:rPr lang="en" sz="1200"/>
              <a:t> • Reduces old inventory stock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AI-Driven Precision</a:t>
            </a:r>
            <a:br>
              <a:rPr b="1" lang="en" sz="1200"/>
            </a:br>
            <a:r>
              <a:rPr lang="en" sz="1200"/>
              <a:t> • SKU-specific markdowns and targeted promotions</a:t>
            </a:r>
            <a:br>
              <a:rPr lang="en" sz="1200"/>
            </a:br>
            <a:r>
              <a:rPr lang="en" sz="1200"/>
              <a:t> • Replaces broad, inefficient discounts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5" name="Google Shape;215;p24"/>
          <p:cNvSpPr txBox="1"/>
          <p:nvPr/>
        </p:nvSpPr>
        <p:spPr>
          <a:xfrm>
            <a:off x="4467150" y="2096975"/>
            <a:ext cx="30000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Inventory Health</a:t>
            </a:r>
            <a:br>
              <a:rPr b="1" lang="en" sz="1200"/>
            </a:br>
            <a:r>
              <a:rPr lang="en" sz="1200"/>
              <a:t> • Boosts sell-through rates</a:t>
            </a:r>
            <a:br>
              <a:rPr lang="en" sz="1200"/>
            </a:br>
            <a:r>
              <a:rPr lang="en" sz="1200"/>
              <a:t> • Clears aging stock, creating space for trendy collections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 </a:t>
            </a:r>
            <a:r>
              <a:rPr b="1" lang="en" sz="1200"/>
              <a:t>Customer Engagement</a:t>
            </a:r>
            <a:br>
              <a:rPr b="1" lang="en" sz="1200"/>
            </a:br>
            <a:r>
              <a:rPr lang="en" sz="1200"/>
              <a:t> • Targeted online marketing &amp; loyalty programs</a:t>
            </a:r>
            <a:br>
              <a:rPr lang="en" sz="1200"/>
            </a:br>
            <a:r>
              <a:rPr lang="en" sz="1200"/>
              <a:t> • Increased store traffic and conversions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849125" y="1305900"/>
            <a:ext cx="2215200" cy="289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Foster Change Management and Cultural Acceptance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Implement training, workshops, and clear communication to overcome internal resistance and foster trust in the AI system.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Designate champions in merchandising and marketing to drive adoption and ensure alignment.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263900" y="1305900"/>
            <a:ext cx="2215200" cy="289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 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Improve Data Quality and System Calibration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Enhance data collection on customer preferences, sales trends, and promotions to ensure the AI tool delivers accurate and actionable insights.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Regularly calibrate the system to align with real-world dynamics and evolving market conditions.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22" name="Google Shape;222;p25"/>
          <p:cNvSpPr/>
          <p:nvPr/>
        </p:nvSpPr>
        <p:spPr>
          <a:xfrm>
            <a:off x="5678675" y="1305788"/>
            <a:ext cx="2215200" cy="289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Optimize Inventory and Supply Chain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Transition to dynamic, demand-driven inventory allocation instead of static, uniform distributions across stores.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Work closely with suppliers to create flexible replenishment models that minimize excess stock and improve sell-through rates.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650" y="0"/>
            <a:ext cx="1313350" cy="13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253475" y="473575"/>
            <a:ext cx="86565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Other Recommendations</a:t>
            </a:r>
            <a:endParaRPr sz="2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